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6"/>
  </p:notesMasterIdLst>
  <p:sldIdLst>
    <p:sldId id="256" r:id="rId2"/>
    <p:sldId id="257" r:id="rId3"/>
    <p:sldId id="261" r:id="rId4"/>
    <p:sldId id="262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  <a:srgbClr val="CCFFFF"/>
    <a:srgbClr val="00FF99"/>
    <a:srgbClr val="66FF66"/>
    <a:srgbClr val="B0DD7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D2FF9-C318-455B-A923-D78922C4B7F7}" type="datetimeFigureOut">
              <a:rPr lang="en-US" smtClean="0"/>
              <a:pPr/>
              <a:t>04/10/2022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177A15-3539-4297-83B4-975F3CA52A4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77A15-3539-4297-83B4-975F3CA52A4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77A15-3539-4297-83B4-975F3CA52A4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77A15-3539-4297-83B4-975F3CA52A4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2CAF0AF-D1E3-4A5C-B674-C1D31E89C438}" type="datetimeFigureOut">
              <a:rPr lang="en-US" smtClean="0"/>
              <a:pPr/>
              <a:t>04/10/2022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347A1A3-5988-43EB-9AF4-59CD4B492C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CAF0AF-D1E3-4A5C-B674-C1D31E89C438}" type="datetimeFigureOut">
              <a:rPr lang="en-US" smtClean="0"/>
              <a:pPr/>
              <a:t>04/10/2022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47A1A3-5988-43EB-9AF4-59CD4B492C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CAF0AF-D1E3-4A5C-B674-C1D31E89C438}" type="datetimeFigureOut">
              <a:rPr lang="en-US" smtClean="0"/>
              <a:pPr/>
              <a:t>04/10/2022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47A1A3-5988-43EB-9AF4-59CD4B492C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CAF0AF-D1E3-4A5C-B674-C1D31E89C438}" type="datetimeFigureOut">
              <a:rPr lang="en-US" smtClean="0"/>
              <a:pPr/>
              <a:t>04/10/2022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47A1A3-5988-43EB-9AF4-59CD4B492C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CAF0AF-D1E3-4A5C-B674-C1D31E89C438}" type="datetimeFigureOut">
              <a:rPr lang="en-US" smtClean="0"/>
              <a:pPr/>
              <a:t>04/10/2022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47A1A3-5988-43EB-9AF4-59CD4B492C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CAF0AF-D1E3-4A5C-B674-C1D31E89C438}" type="datetimeFigureOut">
              <a:rPr lang="en-US" smtClean="0"/>
              <a:pPr/>
              <a:t>04/10/2022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47A1A3-5988-43EB-9AF4-59CD4B492C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CAF0AF-D1E3-4A5C-B674-C1D31E89C438}" type="datetimeFigureOut">
              <a:rPr lang="en-US" smtClean="0"/>
              <a:pPr/>
              <a:t>04/10/2022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47A1A3-5988-43EB-9AF4-59CD4B492C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2CAF0AF-D1E3-4A5C-B674-C1D31E89C438}" type="datetimeFigureOut">
              <a:rPr lang="en-US" smtClean="0"/>
              <a:pPr/>
              <a:t>04/10/2022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47A1A3-5988-43EB-9AF4-59CD4B492C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2CAF0AF-D1E3-4A5C-B674-C1D31E89C438}" type="datetimeFigureOut">
              <a:rPr lang="en-US" smtClean="0"/>
              <a:pPr/>
              <a:t>04/10/2022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347A1A3-5988-43EB-9AF4-59CD4B492C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CAF0AF-D1E3-4A5C-B674-C1D31E89C438}" type="datetimeFigureOut">
              <a:rPr lang="en-US" smtClean="0"/>
              <a:pPr/>
              <a:t>04/10/2022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47A1A3-5988-43EB-9AF4-59CD4B492C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CAF0AF-D1E3-4A5C-B674-C1D31E89C438}" type="datetimeFigureOut">
              <a:rPr lang="en-US" smtClean="0"/>
              <a:pPr/>
              <a:t>04/10/2022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47A1A3-5988-43EB-9AF4-59CD4B492C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2CAF0AF-D1E3-4A5C-B674-C1D31E89C438}" type="datetimeFigureOut">
              <a:rPr lang="en-US" smtClean="0"/>
              <a:pPr/>
              <a:t>04/10/2022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347A1A3-5988-43EB-9AF4-59CD4B492C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stbug.in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info@testbug.in/info@testbugsolutions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stbug.in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info@testbug.in/info@testbugsolutions.co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stbug.in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info@testbug.in/info@testbugsolution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476999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00B050"/>
                </a:solidFill>
              </a:rPr>
              <a:t>   </a:t>
            </a:r>
            <a:r>
              <a:rPr lang="en-US" sz="2800" dirty="0" smtClean="0">
                <a:solidFill>
                  <a:srgbClr val="00B050"/>
                </a:solidFill>
              </a:rPr>
              <a:t/>
            </a:r>
            <a:br>
              <a:rPr lang="en-US" sz="2800" dirty="0" smtClean="0">
                <a:solidFill>
                  <a:srgbClr val="00B050"/>
                </a:solidFill>
              </a:rPr>
            </a:b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</a:rPr>
              <a:t>Tosca Automation</a:t>
            </a: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>Mode of Training: </a:t>
            </a: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>Online</a:t>
            </a: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>Faculty: Mr. </a:t>
            </a: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>Kumar</a:t>
            </a: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>Duration: </a:t>
            </a: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>30 </a:t>
            </a: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>Days</a:t>
            </a:r>
            <a:r>
              <a:rPr lang="en-US" sz="2800" dirty="0" smtClean="0">
                <a:solidFill>
                  <a:srgbClr val="00B050"/>
                </a:solidFill>
              </a:rPr>
              <a:t/>
            </a:r>
            <a:br>
              <a:rPr lang="en-US" sz="2800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/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/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/>
            </a:r>
            <a:br>
              <a:rPr lang="en-US" dirty="0" smtClean="0">
                <a:solidFill>
                  <a:srgbClr val="00B050"/>
                </a:solidFill>
              </a:rPr>
            </a:br>
            <a:endParaRPr lang="en-US" dirty="0">
              <a:solidFill>
                <a:srgbClr val="00B05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0" y="0"/>
          <a:ext cx="9144000" cy="106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/>
              </a:tblGrid>
              <a:tr h="1066800">
                <a:tc>
                  <a:txBody>
                    <a:bodyPr/>
                    <a:lstStyle/>
                    <a:p>
                      <a:r>
                        <a:rPr lang="en-US" sz="6000" dirty="0" smtClean="0">
                          <a:solidFill>
                            <a:schemeClr val="bg1"/>
                          </a:solidFill>
                          <a:latin typeface="Calisto MT" pitchFamily="18" charset="0"/>
                        </a:rPr>
                        <a:t>Test</a:t>
                      </a:r>
                      <a:r>
                        <a:rPr lang="en-US" sz="6000" baseline="0" dirty="0" smtClean="0">
                          <a:solidFill>
                            <a:schemeClr val="bg1"/>
                          </a:solidFill>
                          <a:latin typeface="Calisto MT" pitchFamily="18" charset="0"/>
                        </a:rPr>
                        <a:t> Bug</a:t>
                      </a:r>
                      <a:endParaRPr lang="en-US" sz="6000" dirty="0">
                        <a:solidFill>
                          <a:schemeClr val="bg1"/>
                        </a:solidFill>
                        <a:latin typeface="Calisto MT" pitchFamily="18" charset="0"/>
                      </a:endParaRPr>
                    </a:p>
                  </a:txBody>
                  <a:tcPr>
                    <a:solidFill>
                      <a:srgbClr val="006666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4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0"/>
            <a:ext cx="1524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343400" y="0"/>
            <a:ext cx="48006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Tosca Commander</a:t>
            </a:r>
            <a:r>
              <a:rPr lang="en-US" b="1" dirty="0" smtClean="0"/>
              <a:t>			</a:t>
            </a:r>
            <a:endParaRPr lang="en-US" dirty="0" smtClean="0"/>
          </a:p>
          <a:p>
            <a:pPr lvl="0"/>
            <a:r>
              <a:rPr lang="en-US" dirty="0" smtClean="0"/>
              <a:t>1. Tosca Add-ons/Sections</a:t>
            </a:r>
            <a:endParaRPr lang="en-US" dirty="0" smtClean="0"/>
          </a:p>
          <a:p>
            <a:pPr lvl="0">
              <a:buFont typeface="Wingdings" pitchFamily="2" charset="2"/>
              <a:buChar char="Ø"/>
            </a:pPr>
            <a:r>
              <a:rPr lang="en-US" dirty="0" smtClean="0"/>
              <a:t> Requirements</a:t>
            </a:r>
            <a:endParaRPr lang="en-US" dirty="0" smtClean="0"/>
          </a:p>
          <a:p>
            <a:pPr lvl="0">
              <a:buFont typeface="Wingdings" pitchFamily="2" charset="2"/>
              <a:buChar char="Ø"/>
            </a:pPr>
            <a:r>
              <a:rPr lang="en-US" dirty="0" smtClean="0"/>
              <a:t> Modules</a:t>
            </a:r>
            <a:endParaRPr lang="en-US" dirty="0" smtClean="0"/>
          </a:p>
          <a:p>
            <a:pPr lvl="0">
              <a:buFont typeface="Wingdings" pitchFamily="2" charset="2"/>
              <a:buChar char="Ø"/>
            </a:pPr>
            <a:r>
              <a:rPr lang="en-US" dirty="0" smtClean="0"/>
              <a:t> Test Cases</a:t>
            </a:r>
            <a:endParaRPr lang="en-US" dirty="0" smtClean="0"/>
          </a:p>
          <a:p>
            <a:pPr lvl="0">
              <a:buFont typeface="Wingdings" pitchFamily="2" charset="2"/>
              <a:buChar char="Ø"/>
            </a:pPr>
            <a:r>
              <a:rPr lang="en-US" dirty="0" smtClean="0"/>
              <a:t> Execution </a:t>
            </a:r>
            <a:r>
              <a:rPr lang="en-US" dirty="0" smtClean="0"/>
              <a:t>List</a:t>
            </a:r>
          </a:p>
          <a:p>
            <a:pPr lvl="0">
              <a:buFont typeface="Wingdings" pitchFamily="2" charset="2"/>
              <a:buChar char="Ø"/>
            </a:pPr>
            <a:r>
              <a:rPr lang="en-US" dirty="0" smtClean="0"/>
              <a:t> Test </a:t>
            </a:r>
            <a:r>
              <a:rPr lang="en-US" dirty="0" smtClean="0"/>
              <a:t>Case Design</a:t>
            </a:r>
          </a:p>
          <a:p>
            <a:pPr lvl="0"/>
            <a:r>
              <a:rPr lang="en-US" dirty="0" smtClean="0"/>
              <a:t>2. Checkin </a:t>
            </a:r>
            <a:r>
              <a:rPr lang="en-US" dirty="0" smtClean="0"/>
              <a:t>, Checkout and </a:t>
            </a:r>
            <a:r>
              <a:rPr lang="en-US" dirty="0" smtClean="0"/>
              <a:t>UpdateAll</a:t>
            </a:r>
          </a:p>
          <a:p>
            <a:pPr lvl="0"/>
            <a:endParaRPr lang="en-US" dirty="0" smtClean="0"/>
          </a:p>
          <a:p>
            <a:r>
              <a:rPr lang="en-US" b="1" dirty="0" smtClean="0">
                <a:solidFill>
                  <a:srgbClr val="00B0F0"/>
                </a:solidFill>
              </a:rPr>
              <a:t>Modules and </a:t>
            </a:r>
            <a:r>
              <a:rPr lang="en-US" b="1" dirty="0" smtClean="0">
                <a:solidFill>
                  <a:srgbClr val="00B0F0"/>
                </a:solidFill>
              </a:rPr>
              <a:t>Test Cases </a:t>
            </a:r>
            <a:r>
              <a:rPr lang="en-US" b="1" dirty="0" smtClean="0">
                <a:solidFill>
                  <a:srgbClr val="00B0F0"/>
                </a:solidFill>
              </a:rPr>
              <a:t>Section	</a:t>
            </a:r>
            <a:r>
              <a:rPr lang="en-US" b="1" dirty="0" smtClean="0"/>
              <a:t>	</a:t>
            </a:r>
            <a:endParaRPr lang="en-US" dirty="0" smtClean="0"/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Object Identification	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How Tosca identifies objects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How to scan and create module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Create a basic test case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Various methods for Object Identification</a:t>
            </a:r>
          </a:p>
          <a:p>
            <a:pPr marL="342900" lvl="0" indent="-342900">
              <a:buFont typeface="+mj-lt"/>
              <a:buAutoNum type="alphaLcParenR"/>
            </a:pPr>
            <a:r>
              <a:rPr lang="en-US" dirty="0" smtClean="0"/>
              <a:t>By Properties</a:t>
            </a:r>
          </a:p>
          <a:p>
            <a:pPr marL="342900" lvl="0" indent="-342900">
              <a:buFont typeface="+mj-lt"/>
              <a:buAutoNum type="alphaLcParenR"/>
            </a:pPr>
            <a:r>
              <a:rPr lang="en-US" dirty="0" smtClean="0"/>
              <a:t>By Anchor</a:t>
            </a:r>
          </a:p>
          <a:p>
            <a:pPr marL="342900" lvl="0" indent="-342900">
              <a:buFont typeface="+mj-lt"/>
              <a:buAutoNum type="alphaLcParenR"/>
            </a:pPr>
            <a:r>
              <a:rPr lang="en-US" dirty="0" smtClean="0"/>
              <a:t>By Image</a:t>
            </a:r>
          </a:p>
          <a:p>
            <a:pPr marL="342900" lvl="0" indent="-342900">
              <a:buFont typeface="+mj-lt"/>
              <a:buAutoNum type="alphaLcParenR"/>
            </a:pPr>
            <a:r>
              <a:rPr lang="en-US" dirty="0" smtClean="0"/>
              <a:t>By Index</a:t>
            </a:r>
          </a:p>
          <a:p>
            <a:r>
              <a:rPr lang="en-US" dirty="0" smtClean="0"/>
              <a:t>6. Test </a:t>
            </a:r>
            <a:r>
              <a:rPr lang="en-US" dirty="0" smtClean="0"/>
              <a:t>configuration parameters</a:t>
            </a:r>
          </a:p>
          <a:p>
            <a:r>
              <a:rPr lang="en-US" dirty="0" smtClean="0"/>
              <a:t>WorkStates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407944"/>
            <a:ext cx="9144000" cy="365125"/>
          </a:xfrm>
        </p:spPr>
        <p:txBody>
          <a:bodyPr/>
          <a:lstStyle/>
          <a:p>
            <a:pPr algn="l"/>
            <a:r>
              <a:rPr lang="en-US" sz="1100" dirty="0" smtClean="0"/>
              <a:t>Test Bug  </a:t>
            </a:r>
            <a:r>
              <a:rPr lang="en-US" dirty="0" smtClean="0"/>
              <a:t>                                                                                                                                                                                    </a:t>
            </a:r>
            <a:r>
              <a:rPr lang="en-US" sz="1100" dirty="0" smtClean="0"/>
              <a:t> </a:t>
            </a:r>
            <a:r>
              <a:rPr lang="en-US" sz="1100" dirty="0" smtClean="0">
                <a:hlinkClick r:id="rId3"/>
              </a:rPr>
              <a:t>www.testbug.in</a:t>
            </a:r>
            <a:endParaRPr lang="en-US" sz="1100" dirty="0" smtClean="0"/>
          </a:p>
          <a:p>
            <a:pPr algn="l"/>
            <a:r>
              <a:rPr lang="en-US" dirty="0" smtClean="0"/>
              <a:t> </a:t>
            </a:r>
            <a:r>
              <a:rPr lang="en-US" sz="1100" dirty="0" smtClean="0"/>
              <a:t>PH: 7842275157 </a:t>
            </a:r>
            <a:r>
              <a:rPr lang="en-US" dirty="0" smtClean="0"/>
              <a:t>                                                                                                           </a:t>
            </a:r>
            <a:r>
              <a:rPr lang="en-US" sz="1100" dirty="0" smtClean="0"/>
              <a:t>Email: </a:t>
            </a:r>
            <a:r>
              <a:rPr lang="en-US" sz="1100" dirty="0" smtClean="0">
                <a:hlinkClick r:id="rId4"/>
              </a:rPr>
              <a:t>info@testbug.in/info@testbugsolutions.com</a:t>
            </a:r>
            <a:r>
              <a:rPr lang="en-US" sz="1100" dirty="0" smtClean="0"/>
              <a:t> </a:t>
            </a:r>
          </a:p>
          <a:p>
            <a:pPr algn="l"/>
            <a:endParaRPr lang="en-US" dirty="0"/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0"/>
            <a:ext cx="388620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rgbClr val="00B0F0"/>
                </a:solidFill>
              </a:rPr>
              <a:t>Introduction to Automation</a:t>
            </a: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			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What is automation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When and Why automation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Advantages and </a:t>
            </a: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Disadvantages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rgbClr val="00B0F0"/>
                </a:solidFill>
              </a:rPr>
              <a:t>Introduction to TOSCA</a:t>
            </a: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				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Brief intro on other tools (UFT, Selenium)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Pros &amp; Cons of other tools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TOSCA </a:t>
            </a: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introduction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rgbClr val="00B0F0"/>
                </a:solidFill>
              </a:rPr>
              <a:t>Installation / Setup</a:t>
            </a: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				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System Requirements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Single User/Multi User Workspace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Import Standard Module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407944"/>
            <a:ext cx="9144000" cy="365125"/>
          </a:xfrm>
        </p:spPr>
        <p:txBody>
          <a:bodyPr/>
          <a:lstStyle/>
          <a:p>
            <a:pPr algn="l"/>
            <a:r>
              <a:rPr lang="en-US" sz="1100" dirty="0" smtClean="0"/>
              <a:t>Test Bug  </a:t>
            </a:r>
            <a:r>
              <a:rPr lang="en-US" dirty="0" smtClean="0"/>
              <a:t>                                                                                                                                                                                    </a:t>
            </a:r>
            <a:r>
              <a:rPr lang="en-US" sz="1100" dirty="0" smtClean="0"/>
              <a:t> </a:t>
            </a:r>
            <a:r>
              <a:rPr lang="en-US" sz="1100" dirty="0" smtClean="0">
                <a:hlinkClick r:id="rId3"/>
              </a:rPr>
              <a:t>www.testbug.in</a:t>
            </a:r>
            <a:endParaRPr lang="en-US" sz="1100" dirty="0" smtClean="0"/>
          </a:p>
          <a:p>
            <a:pPr algn="l"/>
            <a:r>
              <a:rPr lang="en-US" dirty="0" smtClean="0"/>
              <a:t> </a:t>
            </a:r>
            <a:r>
              <a:rPr lang="en-US" sz="1100" dirty="0" smtClean="0"/>
              <a:t>PH: 7842275157 </a:t>
            </a:r>
            <a:r>
              <a:rPr lang="en-US" dirty="0" smtClean="0"/>
              <a:t>                                                                                                           </a:t>
            </a:r>
            <a:r>
              <a:rPr lang="en-US" sz="1100" dirty="0" smtClean="0"/>
              <a:t>Email: </a:t>
            </a:r>
            <a:r>
              <a:rPr lang="en-US" sz="1100" dirty="0" smtClean="0">
                <a:hlinkClick r:id="rId4"/>
              </a:rPr>
              <a:t>info@testbug.in/info@testbugsolutions.com</a:t>
            </a:r>
            <a:r>
              <a:rPr lang="en-US" sz="1100" dirty="0" smtClean="0"/>
              <a:t> </a:t>
            </a:r>
          </a:p>
          <a:p>
            <a:pPr algn="l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8600" y="152400"/>
            <a:ext cx="4572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Action Modes</a:t>
            </a:r>
          </a:p>
          <a:p>
            <a:pPr lvl="0"/>
            <a:r>
              <a:rPr lang="en-US" dirty="0" smtClean="0"/>
              <a:t>1. Working </a:t>
            </a:r>
            <a:r>
              <a:rPr lang="en-US" dirty="0" smtClean="0"/>
              <a:t>with various action modes</a:t>
            </a:r>
          </a:p>
          <a:p>
            <a:pPr marL="342900" lvl="0" indent="-342900">
              <a:buFont typeface="+mj-lt"/>
              <a:buAutoNum type="alphaLcParenR"/>
            </a:pPr>
            <a:r>
              <a:rPr lang="en-US" dirty="0" smtClean="0"/>
              <a:t>Input</a:t>
            </a:r>
          </a:p>
          <a:p>
            <a:pPr marL="342900" lvl="0" indent="-342900">
              <a:buFont typeface="+mj-lt"/>
              <a:buAutoNum type="alphaLcParenR"/>
            </a:pPr>
            <a:r>
              <a:rPr lang="en-US" dirty="0" smtClean="0"/>
              <a:t>Verify</a:t>
            </a:r>
          </a:p>
          <a:p>
            <a:pPr marL="342900" lvl="0" indent="-342900">
              <a:buFont typeface="+mj-lt"/>
              <a:buAutoNum type="alphaLcParenR"/>
            </a:pPr>
            <a:r>
              <a:rPr lang="en-US" dirty="0" smtClean="0"/>
              <a:t>WaitOn</a:t>
            </a:r>
          </a:p>
          <a:p>
            <a:pPr marL="342900" lvl="0" indent="-342900">
              <a:buFont typeface="+mj-lt"/>
              <a:buAutoNum type="alphaLcParenR"/>
            </a:pPr>
            <a:r>
              <a:rPr lang="en-US" dirty="0" smtClean="0"/>
              <a:t>Buffer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Synchronization</a:t>
            </a:r>
            <a:endParaRPr lang="en-US" dirty="0" smtClean="0">
              <a:solidFill>
                <a:srgbClr val="00B0F0"/>
              </a:solidFill>
            </a:endParaRPr>
          </a:p>
          <a:p>
            <a:pPr lvl="0"/>
            <a:r>
              <a:rPr lang="en-US" dirty="0" smtClean="0"/>
              <a:t>a) WaitOn</a:t>
            </a:r>
            <a:endParaRPr lang="en-US" dirty="0" smtClean="0"/>
          </a:p>
          <a:p>
            <a:pPr lvl="0"/>
            <a:r>
              <a:rPr lang="en-US" dirty="0" smtClean="0"/>
              <a:t>b) Default </a:t>
            </a:r>
            <a:r>
              <a:rPr lang="en-US" dirty="0" smtClean="0"/>
              <a:t>Settings</a:t>
            </a:r>
          </a:p>
          <a:p>
            <a:pPr lvl="0"/>
            <a:r>
              <a:rPr lang="en-US" dirty="0" smtClean="0"/>
              <a:t>c) Static </a:t>
            </a:r>
            <a:r>
              <a:rPr lang="en-US" dirty="0" smtClean="0"/>
              <a:t>Wait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Standard Modules</a:t>
            </a:r>
            <a:endParaRPr lang="en-US" dirty="0" smtClean="0">
              <a:solidFill>
                <a:srgbClr val="00B0F0"/>
              </a:solidFill>
            </a:endParaRPr>
          </a:p>
          <a:p>
            <a:pPr lvl="0"/>
            <a:r>
              <a:rPr lang="en-US" dirty="0" smtClean="0"/>
              <a:t>1. Buffer </a:t>
            </a:r>
            <a:r>
              <a:rPr lang="en-US" dirty="0" smtClean="0"/>
              <a:t>Operations</a:t>
            </a:r>
          </a:p>
          <a:p>
            <a:pPr marL="342900" lvl="0" indent="-342900">
              <a:buFont typeface="+mj-lt"/>
              <a:buAutoNum type="alphaLcParenR"/>
            </a:pPr>
            <a:r>
              <a:rPr lang="en-US" dirty="0" smtClean="0"/>
              <a:t>How to set buffer</a:t>
            </a:r>
          </a:p>
          <a:p>
            <a:pPr marL="342900" lvl="0" indent="-342900">
              <a:buFont typeface="+mj-lt"/>
              <a:buAutoNum type="alphaLcParenR"/>
            </a:pPr>
            <a:r>
              <a:rPr lang="en-US" dirty="0" smtClean="0"/>
              <a:t>How to delete a buffer</a:t>
            </a:r>
          </a:p>
          <a:p>
            <a:pPr marL="342900" lvl="0" indent="-342900">
              <a:buFont typeface="+mj-lt"/>
              <a:buAutoNum type="alphaLcParenR"/>
            </a:pPr>
            <a:r>
              <a:rPr lang="en-US" dirty="0" smtClean="0"/>
              <a:t>Partial buffer</a:t>
            </a:r>
          </a:p>
          <a:p>
            <a:pPr lvl="0"/>
            <a:r>
              <a:rPr lang="en-US" dirty="0" smtClean="0"/>
              <a:t>2. Expression </a:t>
            </a:r>
            <a:r>
              <a:rPr lang="en-US" dirty="0" smtClean="0"/>
              <a:t>Evaluator</a:t>
            </a:r>
          </a:p>
          <a:p>
            <a:pPr lvl="0"/>
            <a:r>
              <a:rPr lang="en-US" dirty="0" smtClean="0"/>
              <a:t>3. Window </a:t>
            </a:r>
            <a:r>
              <a:rPr lang="en-US" dirty="0" smtClean="0"/>
              <a:t>Operations</a:t>
            </a:r>
          </a:p>
          <a:p>
            <a:pPr marL="342900" lvl="0" indent="-342900">
              <a:buFont typeface="+mj-lt"/>
              <a:buAutoNum type="alphaLcParenR"/>
            </a:pPr>
            <a:r>
              <a:rPr lang="en-US" dirty="0" smtClean="0"/>
              <a:t>Send Keys</a:t>
            </a:r>
          </a:p>
          <a:p>
            <a:pPr marL="342900" lvl="0" indent="-342900">
              <a:buFont typeface="+mj-lt"/>
              <a:buAutoNum type="alphaLcParenR"/>
            </a:pPr>
            <a:r>
              <a:rPr lang="en-US" dirty="0" smtClean="0"/>
              <a:t>Window Operations</a:t>
            </a:r>
          </a:p>
          <a:p>
            <a:pPr lvl="0"/>
            <a:r>
              <a:rPr lang="en-US" dirty="0" smtClean="0"/>
              <a:t>4. Process </a:t>
            </a:r>
            <a:r>
              <a:rPr lang="en-US" dirty="0" smtClean="0"/>
              <a:t>Operations – </a:t>
            </a:r>
            <a:r>
              <a:rPr lang="en-US" dirty="0" err="1" smtClean="0"/>
              <a:t>Tbox</a:t>
            </a:r>
            <a:r>
              <a:rPr lang="en-US" dirty="0" smtClean="0"/>
              <a:t> Start Program</a:t>
            </a:r>
          </a:p>
          <a:p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953000" y="0"/>
            <a:ext cx="4191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Dynamic </a:t>
            </a:r>
            <a:r>
              <a:rPr lang="en-US" b="1" dirty="0" smtClean="0">
                <a:solidFill>
                  <a:srgbClr val="0070C0"/>
                </a:solidFill>
              </a:rPr>
              <a:t>Expressions</a:t>
            </a:r>
            <a:endParaRPr lang="en-US" dirty="0" smtClean="0">
              <a:solidFill>
                <a:srgbClr val="00B0F0"/>
              </a:solidFill>
            </a:endParaRPr>
          </a:p>
          <a:p>
            <a:r>
              <a:rPr lang="en-US" b="1" dirty="0" smtClean="0">
                <a:solidFill>
                  <a:srgbClr val="00B0F0"/>
                </a:solidFill>
              </a:rPr>
              <a:t>Arithmetic Operations</a:t>
            </a:r>
            <a:endParaRPr lang="en-US" dirty="0" smtClean="0">
              <a:solidFill>
                <a:srgbClr val="00B0F0"/>
              </a:solidFill>
            </a:endParaRPr>
          </a:p>
          <a:p>
            <a:pPr lvl="0"/>
            <a:r>
              <a:rPr lang="en-US" dirty="0" smtClean="0"/>
              <a:t>1. MATH</a:t>
            </a:r>
            <a:endParaRPr lang="en-US" dirty="0" smtClean="0"/>
          </a:p>
          <a:p>
            <a:pPr marL="342900" lvl="0" indent="-342900">
              <a:buFont typeface="+mj-lt"/>
              <a:buAutoNum type="alphaLcParenR"/>
            </a:pPr>
            <a:r>
              <a:rPr lang="en-US" dirty="0" smtClean="0"/>
              <a:t>Arithmetic operations</a:t>
            </a:r>
          </a:p>
          <a:p>
            <a:pPr marL="342900" lvl="0" indent="-342900">
              <a:buFont typeface="+mj-lt"/>
              <a:buAutoNum type="alphaLcParenR"/>
            </a:pPr>
            <a:r>
              <a:rPr lang="en-US" dirty="0" smtClean="0"/>
              <a:t>Min, Max, Round, Truncate etc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String Operations, Dynamic and Regular Expressions</a:t>
            </a:r>
            <a:endParaRPr lang="en-US" dirty="0" smtClean="0">
              <a:solidFill>
                <a:srgbClr val="00B0F0"/>
              </a:solidFill>
            </a:endParaRPr>
          </a:p>
          <a:p>
            <a:pPr lvl="0"/>
            <a:r>
              <a:rPr lang="en-US" dirty="0" smtClean="0"/>
              <a:t>1. CALC</a:t>
            </a:r>
            <a:endParaRPr lang="en-US" dirty="0" smtClean="0"/>
          </a:p>
          <a:p>
            <a:pPr marL="342900" lvl="0" indent="-342900">
              <a:buFont typeface="+mj-lt"/>
              <a:buAutoNum type="alphaLcParenR"/>
            </a:pPr>
            <a:r>
              <a:rPr lang="en-US" dirty="0" smtClean="0"/>
              <a:t>Len</a:t>
            </a:r>
          </a:p>
          <a:p>
            <a:pPr marL="342900" lvl="0" indent="-342900">
              <a:buFont typeface="+mj-lt"/>
              <a:buAutoNum type="alphaLcParenR"/>
            </a:pPr>
            <a:r>
              <a:rPr lang="en-US" dirty="0" smtClean="0"/>
              <a:t>Substitute</a:t>
            </a:r>
          </a:p>
          <a:p>
            <a:pPr marL="342900" lvl="0" indent="-342900">
              <a:buFont typeface="+mj-lt"/>
              <a:buAutoNum type="alphaLcParenR"/>
            </a:pPr>
            <a:r>
              <a:rPr lang="en-US" dirty="0" smtClean="0"/>
              <a:t>Trim etc</a:t>
            </a:r>
          </a:p>
          <a:p>
            <a:pPr lvl="0"/>
            <a:r>
              <a:rPr lang="en-US" dirty="0" smtClean="0"/>
              <a:t>2. Random </a:t>
            </a:r>
            <a:r>
              <a:rPr lang="en-US" dirty="0" smtClean="0"/>
              <a:t>Numbers , </a:t>
            </a:r>
            <a:r>
              <a:rPr lang="en-US" dirty="0" err="1" smtClean="0"/>
              <a:t>RandomText</a:t>
            </a:r>
            <a:endParaRPr lang="en-US" dirty="0" smtClean="0"/>
          </a:p>
          <a:p>
            <a:pPr lvl="0"/>
            <a:r>
              <a:rPr lang="en-US" dirty="0" smtClean="0"/>
              <a:t>3. </a:t>
            </a:r>
            <a:r>
              <a:rPr lang="en-US" dirty="0" err="1" smtClean="0"/>
              <a:t>Regex</a:t>
            </a:r>
            <a:r>
              <a:rPr lang="en-US" dirty="0" smtClean="0"/>
              <a:t>, TC String Operations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Date Operations</a:t>
            </a:r>
            <a:endParaRPr lang="en-US" dirty="0" smtClean="0">
              <a:solidFill>
                <a:srgbClr val="00B0F0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System date and time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Setting dynamic date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Formatting date in required format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Reusable Test Step Blocks</a:t>
            </a:r>
            <a:endParaRPr lang="en-US" dirty="0" smtClean="0">
              <a:solidFill>
                <a:srgbClr val="00B0F0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Business Parameters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How to create and use Libraries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Resolve References</a:t>
            </a:r>
          </a:p>
          <a:p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407944"/>
            <a:ext cx="9144000" cy="365125"/>
          </a:xfrm>
        </p:spPr>
        <p:txBody>
          <a:bodyPr/>
          <a:lstStyle/>
          <a:p>
            <a:pPr algn="l"/>
            <a:r>
              <a:rPr lang="en-US" sz="1100" dirty="0" smtClean="0"/>
              <a:t>Test Bug  </a:t>
            </a:r>
            <a:r>
              <a:rPr lang="en-US" dirty="0" smtClean="0"/>
              <a:t>                                                                                                                                                                                    </a:t>
            </a:r>
            <a:r>
              <a:rPr lang="en-US" sz="1100" dirty="0" smtClean="0"/>
              <a:t> </a:t>
            </a:r>
            <a:r>
              <a:rPr lang="en-US" sz="1100" dirty="0" smtClean="0">
                <a:hlinkClick r:id="rId3"/>
              </a:rPr>
              <a:t>www.testbug.in</a:t>
            </a:r>
            <a:endParaRPr lang="en-US" sz="1100" dirty="0" smtClean="0"/>
          </a:p>
          <a:p>
            <a:pPr algn="l"/>
            <a:r>
              <a:rPr lang="en-US" dirty="0" smtClean="0"/>
              <a:t> </a:t>
            </a:r>
            <a:r>
              <a:rPr lang="en-US" sz="1100" dirty="0" smtClean="0"/>
              <a:t>PH: 7842275157 </a:t>
            </a:r>
            <a:r>
              <a:rPr lang="en-US" dirty="0" smtClean="0"/>
              <a:t>                                                                                                           </a:t>
            </a:r>
            <a:r>
              <a:rPr lang="en-US" sz="1100" dirty="0" smtClean="0"/>
              <a:t>Email: </a:t>
            </a:r>
            <a:r>
              <a:rPr lang="en-US" sz="1100" dirty="0" smtClean="0">
                <a:hlinkClick r:id="rId4"/>
              </a:rPr>
              <a:t>info@testbug.in/info@testbugsolutions.com</a:t>
            </a:r>
            <a:r>
              <a:rPr lang="en-US" sz="1100" dirty="0" smtClean="0"/>
              <a:t> </a:t>
            </a:r>
          </a:p>
          <a:p>
            <a:pPr algn="l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38862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Conditions and </a:t>
            </a:r>
            <a:r>
              <a:rPr lang="en-US" b="1" dirty="0" smtClean="0">
                <a:solidFill>
                  <a:srgbClr val="00B0F0"/>
                </a:solidFill>
              </a:rPr>
              <a:t>Loops</a:t>
            </a:r>
          </a:p>
          <a:p>
            <a:endParaRPr lang="en-US" dirty="0" smtClean="0">
              <a:solidFill>
                <a:srgbClr val="00B0F0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Conditional Statement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If Else Condition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Repetitions (Loops</a:t>
            </a:r>
            <a:r>
              <a:rPr lang="en-US" dirty="0" smtClean="0"/>
              <a:t>)</a:t>
            </a:r>
          </a:p>
          <a:p>
            <a:pPr marL="342900" lvl="0" indent="-342900"/>
            <a:endParaRPr lang="en-US" dirty="0" smtClean="0"/>
          </a:p>
          <a:p>
            <a:r>
              <a:rPr lang="en-US" b="1" dirty="0" smtClean="0">
                <a:solidFill>
                  <a:srgbClr val="00B0F0"/>
                </a:solidFill>
              </a:rPr>
              <a:t>Working with </a:t>
            </a:r>
            <a:r>
              <a:rPr lang="en-US" b="1" dirty="0" smtClean="0">
                <a:solidFill>
                  <a:srgbClr val="00B0F0"/>
                </a:solidFill>
              </a:rPr>
              <a:t>Excel</a:t>
            </a:r>
          </a:p>
          <a:p>
            <a:endParaRPr lang="en-US" dirty="0" smtClean="0">
              <a:solidFill>
                <a:srgbClr val="00B0F0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Input data to Excel file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Verify excel data </a:t>
            </a:r>
            <a:r>
              <a:rPr lang="en-US" dirty="0" smtClean="0"/>
              <a:t>etc</a:t>
            </a:r>
          </a:p>
          <a:p>
            <a:pPr marL="342900" lvl="0" indent="-342900">
              <a:buFont typeface="+mj-lt"/>
              <a:buAutoNum type="arabicPeriod"/>
            </a:pPr>
            <a:endParaRPr lang="en-US" dirty="0" smtClean="0"/>
          </a:p>
          <a:p>
            <a:r>
              <a:rPr lang="en-US" b="1" dirty="0" smtClean="0">
                <a:solidFill>
                  <a:srgbClr val="00B0F0"/>
                </a:solidFill>
              </a:rPr>
              <a:t>Test Case </a:t>
            </a:r>
            <a:r>
              <a:rPr lang="en-US" b="1" dirty="0" smtClean="0">
                <a:solidFill>
                  <a:srgbClr val="00B0F0"/>
                </a:solidFill>
              </a:rPr>
              <a:t>Design</a:t>
            </a:r>
          </a:p>
          <a:p>
            <a:endParaRPr lang="en-US" dirty="0" smtClean="0">
              <a:solidFill>
                <a:srgbClr val="00B0F0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Create data in TCD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Mapping and Template conversion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Generating test cases from Instances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Linear Expansion and All Combinations</a:t>
            </a:r>
          </a:p>
          <a:p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72000" y="0"/>
            <a:ext cx="4343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Execution List</a:t>
            </a:r>
            <a:endParaRPr lang="en-US" dirty="0" smtClean="0">
              <a:solidFill>
                <a:srgbClr val="00B0F0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Create execution set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Execution Results</a:t>
            </a:r>
          </a:p>
          <a:p>
            <a:endParaRPr lang="en-US" b="1" dirty="0" smtClean="0"/>
          </a:p>
          <a:p>
            <a:r>
              <a:rPr lang="en-US" b="1" dirty="0" smtClean="0">
                <a:solidFill>
                  <a:srgbClr val="00B0F0"/>
                </a:solidFill>
              </a:rPr>
              <a:t>Recovery </a:t>
            </a:r>
            <a:r>
              <a:rPr lang="en-US" b="1" dirty="0" smtClean="0">
                <a:solidFill>
                  <a:srgbClr val="00B0F0"/>
                </a:solidFill>
              </a:rPr>
              <a:t>Scenarios and </a:t>
            </a:r>
            <a:r>
              <a:rPr lang="en-US" b="1" dirty="0" smtClean="0">
                <a:solidFill>
                  <a:srgbClr val="00B0F0"/>
                </a:solidFill>
              </a:rPr>
              <a:t>Reporting</a:t>
            </a:r>
          </a:p>
          <a:p>
            <a:endParaRPr lang="en-US" dirty="0" smtClean="0">
              <a:solidFill>
                <a:srgbClr val="00B0F0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Recovery Scenario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Clean up </a:t>
            </a:r>
            <a:r>
              <a:rPr lang="en-US" dirty="0" smtClean="0"/>
              <a:t>Scenario</a:t>
            </a:r>
          </a:p>
          <a:p>
            <a:pPr lvl="0"/>
            <a:endParaRPr lang="en-US" dirty="0" smtClean="0"/>
          </a:p>
          <a:p>
            <a:r>
              <a:rPr lang="en-US" b="1" dirty="0" smtClean="0">
                <a:solidFill>
                  <a:srgbClr val="00B0F0"/>
                </a:solidFill>
              </a:rPr>
              <a:t>API Testing , </a:t>
            </a:r>
            <a:r>
              <a:rPr lang="en-US" b="1" dirty="0" smtClean="0">
                <a:solidFill>
                  <a:srgbClr val="00B0F0"/>
                </a:solidFill>
              </a:rPr>
              <a:t>XML</a:t>
            </a:r>
          </a:p>
          <a:p>
            <a:endParaRPr lang="en-US" dirty="0" smtClean="0">
              <a:solidFill>
                <a:srgbClr val="00B0F0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Working with APIs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Creating XML </a:t>
            </a:r>
            <a:r>
              <a:rPr lang="en-US" dirty="0" smtClean="0"/>
              <a:t>Modules</a:t>
            </a:r>
          </a:p>
          <a:p>
            <a:pPr lvl="0"/>
            <a:endParaRPr lang="en-US" dirty="0" smtClean="0"/>
          </a:p>
          <a:p>
            <a:r>
              <a:rPr lang="en-US" b="1" dirty="0" smtClean="0">
                <a:solidFill>
                  <a:srgbClr val="00B0F0"/>
                </a:solidFill>
              </a:rPr>
              <a:t>SAP Testing, Sales Distribution </a:t>
            </a:r>
            <a:r>
              <a:rPr lang="en-US" b="1" dirty="0" err="1" smtClean="0">
                <a:solidFill>
                  <a:srgbClr val="00B0F0"/>
                </a:solidFill>
              </a:rPr>
              <a:t>Tcodes</a:t>
            </a:r>
            <a:endParaRPr lang="en-US" b="1" dirty="0" smtClean="0">
              <a:solidFill>
                <a:srgbClr val="00B0F0"/>
              </a:solidFill>
            </a:endParaRPr>
          </a:p>
          <a:p>
            <a:endParaRPr lang="en-US" dirty="0" smtClean="0">
              <a:solidFill>
                <a:srgbClr val="00B0F0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/>
              <a:t>Working with SAP Standard Modules and SD Flow</a:t>
            </a:r>
          </a:p>
          <a:p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224</TotalTime>
  <Words>260</Words>
  <Application>Microsoft Office PowerPoint</Application>
  <PresentationFormat>On-screen Show (4:3)</PresentationFormat>
  <Paragraphs>120</Paragraphs>
  <Slides>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Concourse</vt:lpstr>
      <vt:lpstr>    Tosca Automation Mode of Training: Online Faculty: Mr. Kumar Duration: 30 Days    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Manual Testing Mode of Training: Online/Offline Faculty: Mr. Sohail Duration: 40 Days</dc:title>
  <dc:creator>ADMIN</dc:creator>
  <cp:lastModifiedBy>ADMIN</cp:lastModifiedBy>
  <cp:revision>16</cp:revision>
  <dcterms:created xsi:type="dcterms:W3CDTF">2022-03-28T10:13:49Z</dcterms:created>
  <dcterms:modified xsi:type="dcterms:W3CDTF">2022-04-10T07:56:11Z</dcterms:modified>
</cp:coreProperties>
</file>